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18887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87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51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41922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30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05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07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74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466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760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1C2395D-AF28-4D0C-AE9C-C01A6032D49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22DB9F3-AD62-4608-A9E2-32CC2C6F42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633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67045-1F0A-4252-93B1-8FE19800D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420809"/>
            <a:ext cx="8361229" cy="2098226"/>
          </a:xfrm>
        </p:spPr>
        <p:txBody>
          <a:bodyPr/>
          <a:lstStyle/>
          <a:p>
            <a:r>
              <a:rPr lang="zh-CN" altLang="en-US" dirty="0"/>
              <a:t>第七章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64EA8C-FA56-4255-A77A-F6382BD5E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3519035"/>
            <a:ext cx="6831673" cy="1086237"/>
          </a:xfrm>
        </p:spPr>
        <p:txBody>
          <a:bodyPr/>
          <a:lstStyle/>
          <a:p>
            <a:r>
              <a:rPr lang="zh-CN" altLang="en-US" dirty="0"/>
              <a:t>点估计</a:t>
            </a:r>
          </a:p>
        </p:txBody>
      </p:sp>
    </p:spTree>
    <p:extLst>
      <p:ext uri="{BB962C8B-B14F-4D97-AF65-F5344CB8AC3E}">
        <p14:creationId xmlns:p14="http://schemas.microsoft.com/office/powerpoint/2010/main" val="287072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9E94A-F446-4E85-AC63-D2FB3F6E557E}"/>
              </a:ext>
            </a:extLst>
          </p:cNvPr>
          <p:cNvSpPr txBox="1"/>
          <p:nvPr/>
        </p:nvSpPr>
        <p:spPr>
          <a:xfrm>
            <a:off x="886118" y="212135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7.2.2</a:t>
            </a:r>
            <a:r>
              <a:rPr lang="zh-CN" altLang="en-US" sz="2400" dirty="0"/>
              <a:t> 极大似然估计量 </a:t>
            </a:r>
            <a:r>
              <a:rPr lang="en-US" altLang="zh-CN" sz="2400" dirty="0"/>
              <a:t>MLE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5CDB87-7672-441D-9E73-96F7A18C8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56" y="673800"/>
            <a:ext cx="8192210" cy="51591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022865-E54D-4D8D-A14E-314D985E9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56" y="5815212"/>
            <a:ext cx="8192210" cy="8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6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D1ACA1-EAD6-45C9-8155-74ABFCEC4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78" y="673800"/>
            <a:ext cx="10143988" cy="40143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BE5748-27C8-4CD5-B33E-3BADE23985B8}"/>
              </a:ext>
            </a:extLst>
          </p:cNvPr>
          <p:cNvSpPr txBox="1"/>
          <p:nvPr/>
        </p:nvSpPr>
        <p:spPr>
          <a:xfrm>
            <a:off x="886118" y="212135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7.2.2</a:t>
            </a:r>
            <a:r>
              <a:rPr lang="zh-CN" altLang="en-US" sz="2400" dirty="0"/>
              <a:t> 极大似然估计量 </a:t>
            </a:r>
            <a:r>
              <a:rPr lang="en-US" altLang="zh-CN" sz="2400" dirty="0"/>
              <a:t>MLE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5898AF-4A6F-4AEC-B0B5-2E5AB14F4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78" y="4869961"/>
            <a:ext cx="9873526" cy="11914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6246AA-1292-4D35-8372-C53C3E2B0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78" y="6040126"/>
            <a:ext cx="1417114" cy="4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5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2DBAD3-859F-4222-8C42-414D00237CFA}"/>
              </a:ext>
            </a:extLst>
          </p:cNvPr>
          <p:cNvSpPr txBox="1"/>
          <p:nvPr/>
        </p:nvSpPr>
        <p:spPr>
          <a:xfrm>
            <a:off x="886118" y="212135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7.2.2</a:t>
            </a:r>
            <a:r>
              <a:rPr lang="zh-CN" altLang="en-US" sz="2400" dirty="0"/>
              <a:t> 极大似然估计量 </a:t>
            </a:r>
            <a:r>
              <a:rPr lang="en-US" altLang="zh-CN" sz="2400" dirty="0"/>
              <a:t>MLE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10C71B-E5B2-4AD7-A5B9-88971D9D1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79" y="800775"/>
            <a:ext cx="9983750" cy="8866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3246FB-96EF-46DC-81A7-1F9326806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79" y="1814373"/>
            <a:ext cx="10031972" cy="28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7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F744D2-552A-4C04-BAE4-1A180851D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22" y="877937"/>
            <a:ext cx="9974838" cy="25510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BAD7A4-3510-4CB1-92F9-E8B51C94C3C1}"/>
              </a:ext>
            </a:extLst>
          </p:cNvPr>
          <p:cNvSpPr txBox="1"/>
          <p:nvPr/>
        </p:nvSpPr>
        <p:spPr>
          <a:xfrm>
            <a:off x="886118" y="31583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7.2.2</a:t>
            </a:r>
            <a:r>
              <a:rPr lang="zh-CN" altLang="en-US" sz="2400" dirty="0"/>
              <a:t> 极大似然估计量 </a:t>
            </a:r>
            <a:r>
              <a:rPr lang="en-US" altLang="zh-CN" sz="2400" dirty="0"/>
              <a:t>MLE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B1DA23-7AD0-4CE8-AD77-F80BB354F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21" y="3529441"/>
            <a:ext cx="9974838" cy="32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4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509B07-22E2-4B40-BFF7-AEC21E849F42}"/>
              </a:ext>
            </a:extLst>
          </p:cNvPr>
          <p:cNvSpPr txBox="1"/>
          <p:nvPr/>
        </p:nvSpPr>
        <p:spPr>
          <a:xfrm>
            <a:off x="886118" y="31583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7.2.2</a:t>
            </a:r>
            <a:r>
              <a:rPr lang="zh-CN" altLang="en-US" sz="2400" dirty="0"/>
              <a:t> 极大似然估计量 </a:t>
            </a:r>
            <a:r>
              <a:rPr lang="en-US" altLang="zh-CN" sz="2400" dirty="0"/>
              <a:t>MLE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D042B1-D679-4F61-86BB-CBB44DC54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84" y="777495"/>
            <a:ext cx="10205495" cy="21943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AA153A-9E2D-472F-BE56-E435A1D4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84" y="3108876"/>
            <a:ext cx="10205495" cy="9611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DBBD9C-D8F5-4C9E-98B2-999CA431E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84" y="4070058"/>
            <a:ext cx="10205495" cy="13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0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217E8B8-5404-4E4E-B12F-1F7929A9B772}"/>
              </a:ext>
            </a:extLst>
          </p:cNvPr>
          <p:cNvSpPr txBox="1"/>
          <p:nvPr/>
        </p:nvSpPr>
        <p:spPr>
          <a:xfrm>
            <a:off x="886118" y="31583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7.2.2</a:t>
            </a:r>
            <a:r>
              <a:rPr lang="zh-CN" altLang="en-US" sz="2400" dirty="0"/>
              <a:t> 极大似然估计量 </a:t>
            </a:r>
            <a:r>
              <a:rPr lang="en-US" altLang="zh-CN" sz="2400" dirty="0"/>
              <a:t>MLE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A5CF5F-456D-4F02-B720-71EFDE7AC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9" y="777495"/>
            <a:ext cx="9012797" cy="30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6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37B6808-B118-40BD-8F15-2CB67EBE4F5B}"/>
              </a:ext>
            </a:extLst>
          </p:cNvPr>
          <p:cNvSpPr txBox="1"/>
          <p:nvPr/>
        </p:nvSpPr>
        <p:spPr>
          <a:xfrm>
            <a:off x="886118" y="31583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7.2.2</a:t>
            </a:r>
            <a:r>
              <a:rPr lang="zh-CN" altLang="en-US" sz="2400" dirty="0"/>
              <a:t> 极大似然估计量 </a:t>
            </a:r>
            <a:r>
              <a:rPr lang="en-US" altLang="zh-CN" sz="2400" dirty="0"/>
              <a:t>MLE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F50246-E883-482A-9A37-B522F1ABB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88" y="693357"/>
            <a:ext cx="8123624" cy="2537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572B2F-E945-4D82-91B9-4F09CEBD2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78" y="1939459"/>
            <a:ext cx="8123624" cy="49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E0DAA9-264D-42A4-9BB2-97E85C84A48D}"/>
              </a:ext>
            </a:extLst>
          </p:cNvPr>
          <p:cNvSpPr txBox="1"/>
          <p:nvPr/>
        </p:nvSpPr>
        <p:spPr>
          <a:xfrm>
            <a:off x="886118" y="31583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7.2.2</a:t>
            </a:r>
            <a:r>
              <a:rPr lang="zh-CN" altLang="en-US" sz="2400" dirty="0"/>
              <a:t> 极大似然估计量 </a:t>
            </a:r>
            <a:r>
              <a:rPr lang="en-US" altLang="zh-CN" sz="2400" dirty="0"/>
              <a:t>MLE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8E9812-ED7F-4A98-B7C7-85510FA39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26" y="862304"/>
            <a:ext cx="9525796" cy="567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90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FB76380-BC06-4F89-9433-50EA90E23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76" y="693480"/>
            <a:ext cx="7617648" cy="61405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5E84B5-DF20-4ED8-9041-D8D5942C2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96" y="0"/>
            <a:ext cx="2941575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5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A54AA4-910B-4F7F-BCF9-42C46065BE09}"/>
              </a:ext>
            </a:extLst>
          </p:cNvPr>
          <p:cNvSpPr txBox="1"/>
          <p:nvPr/>
        </p:nvSpPr>
        <p:spPr>
          <a:xfrm>
            <a:off x="886118" y="31583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7.2.2</a:t>
            </a:r>
            <a:r>
              <a:rPr lang="zh-CN" altLang="en-US" sz="2400" dirty="0"/>
              <a:t> 极大似然估计量 </a:t>
            </a:r>
            <a:r>
              <a:rPr lang="en-US" altLang="zh-CN" sz="2400" dirty="0"/>
              <a:t>MLE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34A4F9-51F1-4B15-B28E-565338CBE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99" y="901803"/>
            <a:ext cx="9906758" cy="2173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BA7BE2-EAA9-4C01-91C3-ABD6118B8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59" y="3199206"/>
            <a:ext cx="9612056" cy="16569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1189DE-C8DC-4553-B595-7536B5011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59" y="4832400"/>
            <a:ext cx="9612056" cy="131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59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5A2CD54-E2D2-4A3F-B2D5-A175116B12B7}"/>
              </a:ext>
            </a:extLst>
          </p:cNvPr>
          <p:cNvSpPr txBox="1"/>
          <p:nvPr/>
        </p:nvSpPr>
        <p:spPr>
          <a:xfrm>
            <a:off x="895546" y="273377"/>
            <a:ext cx="592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7.1 </a:t>
            </a:r>
            <a:r>
              <a:rPr lang="zh-CN" altLang="en-US" sz="2800" dirty="0"/>
              <a:t>引言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16AC02-86A1-437F-9807-44B0E1C8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78" y="796597"/>
            <a:ext cx="10191750" cy="809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9029FC-B363-4259-9220-A0858B9D4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78" y="1774890"/>
            <a:ext cx="10429875" cy="857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2C26DE-C7C6-424E-94DF-C0B95EAA9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78" y="2790825"/>
            <a:ext cx="10315575" cy="1276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5F53DE-2E56-49BB-8DB1-A3D834F0C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78" y="4067175"/>
            <a:ext cx="101155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0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3DF706-C59A-4B35-BF91-86602C2C6C74}"/>
              </a:ext>
            </a:extLst>
          </p:cNvPr>
          <p:cNvSpPr txBox="1"/>
          <p:nvPr/>
        </p:nvSpPr>
        <p:spPr>
          <a:xfrm>
            <a:off x="886118" y="31583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7.2.3</a:t>
            </a:r>
            <a:r>
              <a:rPr lang="zh-CN" altLang="en-US" sz="2400" dirty="0"/>
              <a:t> </a:t>
            </a:r>
            <a:r>
              <a:rPr lang="en-US" altLang="zh-CN" sz="2400" dirty="0"/>
              <a:t>Bayes </a:t>
            </a:r>
            <a:r>
              <a:rPr lang="zh-CN" altLang="en-US" sz="2400" dirty="0"/>
              <a:t>估计量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CEC0AC-95B3-421B-9BF0-41538B57A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17" y="736940"/>
            <a:ext cx="9147965" cy="28811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A6B8DA-9591-4674-AAD8-148B82E38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17" y="3618122"/>
            <a:ext cx="9400956" cy="32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26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677CFD3-1C55-41D4-B21F-D83B6082082A}"/>
              </a:ext>
            </a:extLst>
          </p:cNvPr>
          <p:cNvSpPr txBox="1"/>
          <p:nvPr/>
        </p:nvSpPr>
        <p:spPr>
          <a:xfrm>
            <a:off x="867264" y="230989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7.2.3</a:t>
            </a:r>
            <a:r>
              <a:rPr lang="zh-CN" altLang="en-US" sz="2400" dirty="0"/>
              <a:t> </a:t>
            </a:r>
            <a:r>
              <a:rPr lang="en-US" altLang="zh-CN" sz="2400" dirty="0"/>
              <a:t>Bayes </a:t>
            </a:r>
            <a:r>
              <a:rPr lang="zh-CN" altLang="en-US" sz="2400" dirty="0"/>
              <a:t>估计量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C67927-DF9E-4043-818E-917C7794E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85" y="692654"/>
            <a:ext cx="8362436" cy="8062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C1F244-27B2-482B-8E90-6538628DB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85" y="1413818"/>
            <a:ext cx="8795010" cy="54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9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3F673D-FDEC-4ADD-BFE5-511BD918C7E3}"/>
              </a:ext>
            </a:extLst>
          </p:cNvPr>
          <p:cNvSpPr txBox="1"/>
          <p:nvPr/>
        </p:nvSpPr>
        <p:spPr>
          <a:xfrm>
            <a:off x="867264" y="230989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7.2.3</a:t>
            </a:r>
            <a:r>
              <a:rPr lang="zh-CN" altLang="en-US" sz="2400" dirty="0"/>
              <a:t> </a:t>
            </a:r>
            <a:r>
              <a:rPr lang="en-US" altLang="zh-CN" sz="2400" dirty="0"/>
              <a:t>Bayes </a:t>
            </a:r>
            <a:r>
              <a:rPr lang="zh-CN" altLang="en-US" sz="2400" dirty="0"/>
              <a:t>估计量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315DF3-35D2-474C-B8C3-088740F88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08" y="594114"/>
            <a:ext cx="8762551" cy="61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40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966617-D5EE-4A66-AC2F-4CB41974BD19}"/>
              </a:ext>
            </a:extLst>
          </p:cNvPr>
          <p:cNvSpPr txBox="1"/>
          <p:nvPr/>
        </p:nvSpPr>
        <p:spPr>
          <a:xfrm>
            <a:off x="867264" y="230989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7.2.4</a:t>
            </a:r>
            <a:r>
              <a:rPr lang="zh-CN" altLang="en-US" sz="2400" dirty="0"/>
              <a:t> </a:t>
            </a:r>
            <a:r>
              <a:rPr lang="en-US" altLang="zh-CN" sz="2400" dirty="0"/>
              <a:t>EM</a:t>
            </a:r>
            <a:r>
              <a:rPr lang="zh-CN" altLang="en-US" sz="2400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1A65DD-4D47-473F-8F5C-0FEF83545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61" y="737350"/>
            <a:ext cx="9584041" cy="269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59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251006-916B-487B-8559-619E1C13F479}"/>
              </a:ext>
            </a:extLst>
          </p:cNvPr>
          <p:cNvSpPr txBox="1"/>
          <p:nvPr/>
        </p:nvSpPr>
        <p:spPr>
          <a:xfrm>
            <a:off x="867264" y="230989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7.2.4</a:t>
            </a:r>
            <a:r>
              <a:rPr lang="zh-CN" altLang="en-US" sz="2400" dirty="0"/>
              <a:t> </a:t>
            </a:r>
            <a:r>
              <a:rPr lang="en-US" altLang="zh-CN" sz="2400" dirty="0"/>
              <a:t>EM</a:t>
            </a:r>
            <a:r>
              <a:rPr lang="zh-CN" altLang="en-US" sz="2400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244CE2-E44C-440F-B4D7-45364B841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95" y="230989"/>
            <a:ext cx="8189886" cy="28741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E1F813-E14D-4669-8551-CAC652EC6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05" y="2138442"/>
            <a:ext cx="8298899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30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6F57A9-1AD9-41F6-9A39-DD61F695130E}"/>
              </a:ext>
            </a:extLst>
          </p:cNvPr>
          <p:cNvSpPr txBox="1"/>
          <p:nvPr/>
        </p:nvSpPr>
        <p:spPr>
          <a:xfrm>
            <a:off x="867264" y="230989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7.2.4</a:t>
            </a:r>
            <a:r>
              <a:rPr lang="zh-CN" altLang="en-US" sz="2400" dirty="0"/>
              <a:t> </a:t>
            </a:r>
            <a:r>
              <a:rPr lang="en-US" altLang="zh-CN" sz="2400" dirty="0"/>
              <a:t>EM</a:t>
            </a:r>
            <a:r>
              <a:rPr lang="zh-CN" altLang="en-US" sz="2400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C1421C-CC33-4015-9D36-2538C4C93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01" y="890617"/>
            <a:ext cx="10498854" cy="40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31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434746-7B21-416C-8335-891F40A07B0F}"/>
              </a:ext>
            </a:extLst>
          </p:cNvPr>
          <p:cNvSpPr txBox="1"/>
          <p:nvPr/>
        </p:nvSpPr>
        <p:spPr>
          <a:xfrm>
            <a:off x="867264" y="230989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7.2.4</a:t>
            </a:r>
            <a:r>
              <a:rPr lang="zh-CN" altLang="en-US" sz="2400" dirty="0"/>
              <a:t> </a:t>
            </a:r>
            <a:r>
              <a:rPr lang="en-US" altLang="zh-CN" sz="2400" dirty="0"/>
              <a:t>EM</a:t>
            </a:r>
            <a:r>
              <a:rPr lang="zh-CN" altLang="en-US" sz="2400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071DD-49E9-4AA8-8244-000BC1B46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41" y="1149345"/>
            <a:ext cx="9870435" cy="49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3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0E1F90-1CA8-4615-BF76-B44DA235E87F}"/>
              </a:ext>
            </a:extLst>
          </p:cNvPr>
          <p:cNvSpPr txBox="1"/>
          <p:nvPr/>
        </p:nvSpPr>
        <p:spPr>
          <a:xfrm>
            <a:off x="867264" y="230989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7.2.4</a:t>
            </a:r>
            <a:r>
              <a:rPr lang="zh-CN" altLang="en-US" sz="2400" dirty="0"/>
              <a:t> </a:t>
            </a:r>
            <a:r>
              <a:rPr lang="en-US" altLang="zh-CN" sz="2400" dirty="0"/>
              <a:t>EM</a:t>
            </a:r>
            <a:r>
              <a:rPr lang="zh-CN" altLang="en-US" sz="2400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D9649C-498B-4A1F-BF25-1B75756C2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35" y="803658"/>
            <a:ext cx="10688125" cy="31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56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FD1AA7-BFC5-4EFB-90EA-6F7A30474EF5}"/>
              </a:ext>
            </a:extLst>
          </p:cNvPr>
          <p:cNvSpPr txBox="1"/>
          <p:nvPr/>
        </p:nvSpPr>
        <p:spPr>
          <a:xfrm>
            <a:off x="895546" y="273377"/>
            <a:ext cx="592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7.3 </a:t>
            </a:r>
            <a:r>
              <a:rPr lang="zh-CN" altLang="en-US" sz="2800" dirty="0"/>
              <a:t>估计量的评价方法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5D7795-510E-4F39-A38E-264229240A8D}"/>
              </a:ext>
            </a:extLst>
          </p:cNvPr>
          <p:cNvSpPr txBox="1"/>
          <p:nvPr/>
        </p:nvSpPr>
        <p:spPr>
          <a:xfrm>
            <a:off x="895546" y="796597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7.3.1</a:t>
            </a:r>
            <a:r>
              <a:rPr lang="zh-CN" altLang="en-US" sz="2400" dirty="0"/>
              <a:t> 均方误差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74A164-6479-492A-A5B5-60EFD6430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20" y="1258262"/>
            <a:ext cx="8877029" cy="7219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28C4ED-E0C1-4655-8597-654A0F0E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32" y="2071933"/>
            <a:ext cx="7747585" cy="461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1DEAE6-BC60-4635-837F-220CAA505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32" y="2441903"/>
            <a:ext cx="9303303" cy="22524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69D052-856D-4955-AADB-FFD00FE15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32" y="4694372"/>
            <a:ext cx="8542760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0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D0C5BA-5FDE-4CC9-96A9-1A25D4F99976}"/>
              </a:ext>
            </a:extLst>
          </p:cNvPr>
          <p:cNvSpPr txBox="1"/>
          <p:nvPr/>
        </p:nvSpPr>
        <p:spPr>
          <a:xfrm>
            <a:off x="791852" y="306403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7.3.1</a:t>
            </a:r>
            <a:r>
              <a:rPr lang="zh-CN" altLang="en-US" sz="2400" dirty="0"/>
              <a:t> 均方误差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73B655-9C27-4337-B315-2863A5992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73" y="1251075"/>
            <a:ext cx="10127539" cy="49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16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E2556F-1D34-46EC-944B-AD27F2A19BF1}"/>
              </a:ext>
            </a:extLst>
          </p:cNvPr>
          <p:cNvSpPr txBox="1"/>
          <p:nvPr/>
        </p:nvSpPr>
        <p:spPr>
          <a:xfrm>
            <a:off x="895546" y="273377"/>
            <a:ext cx="592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7.2 </a:t>
            </a:r>
            <a:r>
              <a:rPr lang="zh-CN" altLang="en-US" sz="2800" dirty="0"/>
              <a:t>求估计量的方法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C0D7C8-629A-443E-B427-32F629510B8F}"/>
              </a:ext>
            </a:extLst>
          </p:cNvPr>
          <p:cNvSpPr txBox="1"/>
          <p:nvPr/>
        </p:nvSpPr>
        <p:spPr>
          <a:xfrm>
            <a:off x="895546" y="796597"/>
            <a:ext cx="293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7.2.1</a:t>
            </a:r>
            <a:r>
              <a:rPr lang="zh-CN" altLang="en-US" sz="2400" dirty="0"/>
              <a:t>矩法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DA7F25-D904-46FE-8F05-EC73A3E51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28" y="1270326"/>
            <a:ext cx="103822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03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D2BCB05-6C0E-46E3-B8D7-1249EA8EDD8F}"/>
              </a:ext>
            </a:extLst>
          </p:cNvPr>
          <p:cNvSpPr txBox="1"/>
          <p:nvPr/>
        </p:nvSpPr>
        <p:spPr>
          <a:xfrm>
            <a:off x="791852" y="306403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7.3.1</a:t>
            </a:r>
            <a:r>
              <a:rPr lang="zh-CN" altLang="en-US" sz="2400" dirty="0"/>
              <a:t> 均方误差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6F4197-9E45-41A9-9128-E76208598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61" y="890617"/>
            <a:ext cx="9440426" cy="54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63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DBE7CD-389B-488F-AAA6-399F52B94ADC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7.3.1</a:t>
            </a:r>
            <a:r>
              <a:rPr lang="zh-CN" altLang="en-US" sz="2400" dirty="0"/>
              <a:t> 均方误差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F497D8-F9A2-480F-B010-B8493ECC0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19" y="720935"/>
            <a:ext cx="8314140" cy="21795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0CD5C1-1B13-40B2-B965-9532911BB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76" y="2390930"/>
            <a:ext cx="8108383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57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1B5450-8EC3-4CEC-ADF4-B65C78FA7976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7.3.1</a:t>
            </a:r>
            <a:r>
              <a:rPr lang="zh-CN" altLang="en-US" sz="2400" dirty="0"/>
              <a:t> 均方误差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E00666-BB6C-49E4-8E4D-AB8AA345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48" y="1208496"/>
            <a:ext cx="9384951" cy="40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02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137F271-7F6A-4A51-99FC-8D6D402EA934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7.3.2</a:t>
            </a:r>
            <a:r>
              <a:rPr lang="zh-CN" altLang="en-US" sz="2400" dirty="0"/>
              <a:t> 最佳无偏估计量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A10FAE-E662-49AE-93F0-705A608D5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12" y="1210646"/>
            <a:ext cx="6082497" cy="4711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AAADBF-0320-4822-A40A-0CFB08846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12" y="1642432"/>
            <a:ext cx="9772319" cy="7425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E67AA0-B36F-4628-A628-2DD76D53F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13" y="2559560"/>
            <a:ext cx="9782660" cy="14705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4D99FA-0FE0-4401-9302-DA95ECE57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70" y="4413770"/>
            <a:ext cx="9782660" cy="16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05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8ACC44-5546-41C6-8EA5-8C0536F157FA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7.3.2</a:t>
            </a:r>
            <a:r>
              <a:rPr lang="zh-CN" altLang="en-US" sz="2400" dirty="0"/>
              <a:t> 最佳无偏估计量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82CCC0-5C1C-4C65-9837-6822E5ACA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22" y="720935"/>
            <a:ext cx="8841183" cy="598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2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D5E6A2-1CF6-429C-B0DD-CD1819E6F6AD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7.3.2</a:t>
            </a:r>
            <a:r>
              <a:rPr lang="zh-CN" altLang="en-US" sz="2400" dirty="0"/>
              <a:t> 最佳无偏估计量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D8C786-CC04-48F8-B61B-135F4E3B6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5" y="777602"/>
            <a:ext cx="9734275" cy="18702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D14D32-1BCE-411B-9359-D592C0ECC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4" y="2704490"/>
            <a:ext cx="9219215" cy="26054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4D0A2C-AD52-4188-A6FE-5C7FF3313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85" y="5309920"/>
            <a:ext cx="7856901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4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2BBF36-3290-42C8-BB74-31FA7C107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76" y="720935"/>
            <a:ext cx="10220325" cy="20383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144B1E-C465-4A3D-BD65-3D6D5D9E0A44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7.3.2</a:t>
            </a:r>
            <a:r>
              <a:rPr lang="zh-CN" altLang="en-US" sz="2400" dirty="0"/>
              <a:t> 最佳无偏估计量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F901F6-BAF4-4AEA-A67C-587C923B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76" y="2898566"/>
            <a:ext cx="10229850" cy="1200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434145-4BB5-4933-B668-FD3444C98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76" y="4098716"/>
            <a:ext cx="103251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89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48E8E8-4F5E-417B-8BF9-443DCFD1B307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7.3.2</a:t>
            </a:r>
            <a:r>
              <a:rPr lang="zh-CN" altLang="en-US" sz="2400" dirty="0"/>
              <a:t> 最佳无偏估计量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57681-304C-4327-B48E-73A94815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09" y="720935"/>
            <a:ext cx="10220325" cy="1876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296D44-794F-4787-B8E3-7BD1190FD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09" y="2652712"/>
            <a:ext cx="10287000" cy="1552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76D890-62D4-418D-9BBE-382EC9CE5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09" y="4260639"/>
            <a:ext cx="10191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5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B3DDBA-38F7-43E6-A89F-4AF1AEF512FB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7.3.2</a:t>
            </a:r>
            <a:r>
              <a:rPr lang="zh-CN" altLang="en-US" sz="2400" dirty="0"/>
              <a:t> 最佳无偏估计量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AE9629-A03B-443C-AE4B-6C95D751A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44" y="720935"/>
            <a:ext cx="9033089" cy="3741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7E8A17-4EBA-43C4-BFBE-49D4D7AC8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85" y="4455889"/>
            <a:ext cx="8805006" cy="240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03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9D8538-36B5-4E73-AC53-54E5EA34A518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7.3.2</a:t>
            </a:r>
            <a:r>
              <a:rPr lang="zh-CN" altLang="en-US" sz="2400" dirty="0"/>
              <a:t> 最佳无偏估计量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A81F14-0658-4AF2-A1A2-6556D020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06" y="720935"/>
            <a:ext cx="10153650" cy="2876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15E5F7-DDAC-44BD-B495-51019CE76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06" y="3859079"/>
            <a:ext cx="102393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4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1F8A308-3ABD-4711-9A2F-4E42E3BD4AA0}"/>
              </a:ext>
            </a:extLst>
          </p:cNvPr>
          <p:cNvSpPr txBox="1"/>
          <p:nvPr/>
        </p:nvSpPr>
        <p:spPr>
          <a:xfrm>
            <a:off x="886119" y="212135"/>
            <a:ext cx="293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7.2.1</a:t>
            </a:r>
            <a:r>
              <a:rPr lang="zh-CN" altLang="en-US" sz="2400" dirty="0"/>
              <a:t>矩法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929E8A-63B3-4454-B535-AC7C5130D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68" y="740299"/>
            <a:ext cx="9991725" cy="2228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2649CE-8C37-45E3-953A-27EF49673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5" y="3139028"/>
            <a:ext cx="105822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31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8BCBC9-4E44-4D92-A460-F4443D2E34D4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7.3.2</a:t>
            </a:r>
            <a:r>
              <a:rPr lang="zh-CN" altLang="en-US" sz="2400" dirty="0"/>
              <a:t> 最佳无偏估计量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ED0214-4C4A-4A4C-9E38-126675EA7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40" y="790575"/>
            <a:ext cx="9803189" cy="1551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8EF2A1-71B9-4764-929D-0675A7471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40" y="2342290"/>
            <a:ext cx="9803189" cy="15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4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43570D-C762-4F6F-9E2D-EED1394A003F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7.3.3</a:t>
            </a:r>
            <a:r>
              <a:rPr lang="zh-CN" altLang="en-US" sz="2400" dirty="0"/>
              <a:t> 充分性和无偏性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4FB529-B74B-4E01-91C6-0866BD7C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5" y="1597235"/>
            <a:ext cx="10334625" cy="1285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5E7E3D-3B3D-4314-A93B-2A2297F28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12" y="2989768"/>
            <a:ext cx="10374415" cy="12056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BD5210-B82A-49AE-A747-517E58943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12" y="692360"/>
            <a:ext cx="10363200" cy="9048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9A4147-6BD6-4E67-BA1A-9BAC84A5C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87" y="4331714"/>
            <a:ext cx="10382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65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CA15E79-4D35-44A2-A52F-66B3B2D1D957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7.3.3</a:t>
            </a:r>
            <a:r>
              <a:rPr lang="zh-CN" altLang="en-US" sz="2400" dirty="0"/>
              <a:t> 充分性和无偏性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4F1462-7EC5-4804-8C97-5581B293D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94" y="776710"/>
            <a:ext cx="9706668" cy="22881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894DA1-0AEF-46C8-81C5-48BE9398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53" y="3364538"/>
            <a:ext cx="100393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62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61FE48-7903-4760-9F89-E85508F93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08" y="753947"/>
            <a:ext cx="9982200" cy="32194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87667B-AAAC-4D72-9273-313EF8AE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08" y="3973397"/>
            <a:ext cx="10258425" cy="45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E57FF5-6D8F-481A-B9FB-12645CC2F431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7.3.3</a:t>
            </a:r>
            <a:r>
              <a:rPr lang="zh-CN" altLang="en-US" sz="2400" dirty="0"/>
              <a:t> 充分性和无偏性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02AF2D-AE99-4C33-BF00-E49DBB614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08" y="4430597"/>
            <a:ext cx="3962400" cy="495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C16BBD-7E02-4185-BB10-CD8AD0E62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95" y="5187296"/>
            <a:ext cx="101822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3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A41BF-4C9A-4991-B010-D78F8F692B50}"/>
              </a:ext>
            </a:extLst>
          </p:cNvPr>
          <p:cNvSpPr txBox="1"/>
          <p:nvPr/>
        </p:nvSpPr>
        <p:spPr>
          <a:xfrm>
            <a:off x="886120" y="259270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7.3.3</a:t>
            </a:r>
            <a:r>
              <a:rPr lang="zh-CN" altLang="en-US" sz="2400" dirty="0"/>
              <a:t> 充分性和无偏性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9DB656-0F24-4C99-989F-D48DC3016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8" y="720935"/>
            <a:ext cx="10182225" cy="495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9068CE-35E1-4C62-A864-AC6C220C0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8" y="1216235"/>
            <a:ext cx="2695575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562615-8E4F-4912-A5D6-50F559C15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7" y="1846183"/>
            <a:ext cx="10182225" cy="15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4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1033F0-4752-4999-B7A8-F6BAE6ECC2D7}"/>
              </a:ext>
            </a:extLst>
          </p:cNvPr>
          <p:cNvSpPr txBox="1"/>
          <p:nvPr/>
        </p:nvSpPr>
        <p:spPr>
          <a:xfrm>
            <a:off x="886120" y="221563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7.3.3</a:t>
            </a:r>
            <a:r>
              <a:rPr lang="zh-CN" altLang="en-US" sz="2400" dirty="0"/>
              <a:t> 充分性和无偏性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77248C-5C97-4CC9-9A08-6C5152F0C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24" y="683228"/>
            <a:ext cx="9798456" cy="2676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92E80C-C222-4909-A421-33BD9F70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24" y="3359701"/>
            <a:ext cx="8161727" cy="6020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2D2217-4BDD-49AE-AF75-FF8C82232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36" y="3256059"/>
            <a:ext cx="9496832" cy="33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68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7A6992-4651-4F02-9782-B5017F657A7A}"/>
              </a:ext>
            </a:extLst>
          </p:cNvPr>
          <p:cNvSpPr txBox="1"/>
          <p:nvPr/>
        </p:nvSpPr>
        <p:spPr>
          <a:xfrm>
            <a:off x="886120" y="221563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7.3.4</a:t>
            </a:r>
            <a:r>
              <a:rPr lang="zh-CN" altLang="en-US" sz="2400" dirty="0"/>
              <a:t> 损失函数最优性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2E5FDE-6D34-4054-8777-2F915170E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12" y="815170"/>
            <a:ext cx="9072325" cy="5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88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32605B-7533-4A1C-916B-36F989D2ADA4}"/>
              </a:ext>
            </a:extLst>
          </p:cNvPr>
          <p:cNvSpPr txBox="1"/>
          <p:nvPr/>
        </p:nvSpPr>
        <p:spPr>
          <a:xfrm>
            <a:off x="886120" y="221563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7.3.4</a:t>
            </a:r>
            <a:r>
              <a:rPr lang="zh-CN" altLang="en-US" sz="2400" dirty="0"/>
              <a:t> 损失函数最优性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05F4B5-C5FA-4612-96E9-336960EE5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50" y="1142466"/>
            <a:ext cx="5730737" cy="1303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F34B26-BF99-4FDB-B748-BA92B03F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50" y="2570822"/>
            <a:ext cx="8298899" cy="13031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509804-54D1-4399-92FF-034AB7D75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50" y="3873955"/>
            <a:ext cx="8123624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8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5966D30-C2CE-4693-A8FB-6CC896D3E74D}"/>
              </a:ext>
            </a:extLst>
          </p:cNvPr>
          <p:cNvSpPr txBox="1"/>
          <p:nvPr/>
        </p:nvSpPr>
        <p:spPr>
          <a:xfrm>
            <a:off x="886120" y="221563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7.3.4</a:t>
            </a:r>
            <a:r>
              <a:rPr lang="zh-CN" altLang="en-US" sz="2400" dirty="0"/>
              <a:t> 损失函数最优性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A86017-B2DA-4979-88F1-544A28FA9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73" y="815201"/>
            <a:ext cx="10223948" cy="461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5B164E-9ACE-4F9D-8A8C-8D73B621F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73" y="1276866"/>
            <a:ext cx="9502346" cy="23335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335EDE-146B-4E87-8E0C-5F4008A55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73" y="3748885"/>
            <a:ext cx="9181303" cy="29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40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166FEB-9759-45CA-9120-6C765028C9AC}"/>
              </a:ext>
            </a:extLst>
          </p:cNvPr>
          <p:cNvSpPr txBox="1"/>
          <p:nvPr/>
        </p:nvSpPr>
        <p:spPr>
          <a:xfrm>
            <a:off x="886120" y="221563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7.3.4</a:t>
            </a:r>
            <a:r>
              <a:rPr lang="zh-CN" altLang="en-US" sz="2400" dirty="0"/>
              <a:t> 损失函数最优性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BC612B-4A44-4D22-BE37-ECDC91BFF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71" y="683228"/>
            <a:ext cx="9030348" cy="27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3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15AD8B-EA90-4DD0-A785-13E63F2C2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76" y="205460"/>
            <a:ext cx="8786621" cy="64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95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A0E550-ECAB-4229-B196-F6C2FEFDF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05" y="1071966"/>
            <a:ext cx="9750813" cy="48480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4A4951-F800-41E4-84DA-052B3CD446A7}"/>
              </a:ext>
            </a:extLst>
          </p:cNvPr>
          <p:cNvSpPr txBox="1"/>
          <p:nvPr/>
        </p:nvSpPr>
        <p:spPr>
          <a:xfrm>
            <a:off x="886120" y="221563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7.3.4</a:t>
            </a:r>
            <a:r>
              <a:rPr lang="zh-CN" altLang="en-US" sz="2400" dirty="0"/>
              <a:t> 损失函数最优性</a:t>
            </a:r>
          </a:p>
        </p:txBody>
      </p:sp>
    </p:spTree>
    <p:extLst>
      <p:ext uri="{BB962C8B-B14F-4D97-AF65-F5344CB8AC3E}">
        <p14:creationId xmlns:p14="http://schemas.microsoft.com/office/powerpoint/2010/main" val="2991014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07084C-CCB4-46F8-8EAD-024EDC959AF6}"/>
              </a:ext>
            </a:extLst>
          </p:cNvPr>
          <p:cNvSpPr txBox="1"/>
          <p:nvPr/>
        </p:nvSpPr>
        <p:spPr>
          <a:xfrm>
            <a:off x="886120" y="221563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7.3.4</a:t>
            </a:r>
            <a:r>
              <a:rPr lang="zh-CN" altLang="en-US" sz="2400" dirty="0"/>
              <a:t> 损失函数最优性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46BA8A-983D-486C-B1D6-CFC8AE423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41" y="716492"/>
            <a:ext cx="9414518" cy="27125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B6BABE-4338-46B8-80DE-55635B985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6" y="3671862"/>
            <a:ext cx="9351673" cy="29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4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365D96-6694-48C6-8DDB-E0DCC367D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31" y="673800"/>
            <a:ext cx="10306050" cy="1219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529E9B-2B98-4DC1-A807-20BDD613FB2E}"/>
              </a:ext>
            </a:extLst>
          </p:cNvPr>
          <p:cNvSpPr txBox="1"/>
          <p:nvPr/>
        </p:nvSpPr>
        <p:spPr>
          <a:xfrm>
            <a:off x="886119" y="212135"/>
            <a:ext cx="293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7.2.1</a:t>
            </a:r>
            <a:r>
              <a:rPr lang="zh-CN" altLang="en-US" sz="2400" dirty="0"/>
              <a:t>矩法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11BB72-5416-4327-AC10-04F277DB4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87" y="230832"/>
            <a:ext cx="8347815" cy="64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D77343-A52F-451E-839B-89E9F3AB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97" y="0"/>
            <a:ext cx="8993205" cy="2235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025023-C2C9-47D5-95CD-F6F9C181F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85" y="1369212"/>
            <a:ext cx="7267027" cy="54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0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84F97E-8DA2-4D62-B7A7-A53F3EA3DEC8}"/>
              </a:ext>
            </a:extLst>
          </p:cNvPr>
          <p:cNvSpPr txBox="1"/>
          <p:nvPr/>
        </p:nvSpPr>
        <p:spPr>
          <a:xfrm>
            <a:off x="886118" y="212135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7.2.2</a:t>
            </a:r>
            <a:r>
              <a:rPr lang="zh-CN" altLang="en-US" sz="2400" dirty="0"/>
              <a:t> 极大似然估计量 </a:t>
            </a:r>
            <a:r>
              <a:rPr lang="en-US" altLang="zh-CN" sz="2400" dirty="0"/>
              <a:t>MLE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A3197F-4118-4C5A-95AF-763A17B4C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37" y="790009"/>
            <a:ext cx="9955198" cy="20474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4C5C90-FA49-46D0-AE4E-B05691BBB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38" y="2837468"/>
            <a:ext cx="9955198" cy="20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7C1A1A-27A5-43EA-8246-760BFCAA3F86}"/>
              </a:ext>
            </a:extLst>
          </p:cNvPr>
          <p:cNvSpPr txBox="1"/>
          <p:nvPr/>
        </p:nvSpPr>
        <p:spPr>
          <a:xfrm>
            <a:off x="886118" y="212135"/>
            <a:ext cx="7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7.2.2</a:t>
            </a:r>
            <a:r>
              <a:rPr lang="zh-CN" altLang="en-US" sz="2400" dirty="0"/>
              <a:t> 极大似然估计量 </a:t>
            </a:r>
            <a:r>
              <a:rPr lang="en-US" altLang="zh-CN" sz="2400" dirty="0"/>
              <a:t>MLE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7D11F5-92E9-4244-84C5-D1F1EB0C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37" y="947176"/>
            <a:ext cx="10642509" cy="365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55566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剪切</Template>
  <TotalTime>889</TotalTime>
  <Words>196</Words>
  <Application>Microsoft Office PowerPoint</Application>
  <PresentationFormat>宽屏</PresentationFormat>
  <Paragraphs>51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4" baseType="lpstr">
      <vt:lpstr>Arial</vt:lpstr>
      <vt:lpstr>Franklin Gothic Book</vt:lpstr>
      <vt:lpstr>剪切</vt:lpstr>
      <vt:lpstr>第七章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第七章</dc:title>
  <dc:creator>zhao tong</dc:creator>
  <cp:lastModifiedBy>zhao tong</cp:lastModifiedBy>
  <cp:revision>85</cp:revision>
  <dcterms:created xsi:type="dcterms:W3CDTF">2021-07-27T01:50:11Z</dcterms:created>
  <dcterms:modified xsi:type="dcterms:W3CDTF">2021-07-28T15:03:39Z</dcterms:modified>
</cp:coreProperties>
</file>